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70" r:id="rId7"/>
    <p:sldId id="269" r:id="rId8"/>
    <p:sldId id="261" r:id="rId9"/>
    <p:sldId id="275" r:id="rId10"/>
    <p:sldId id="273" r:id="rId11"/>
    <p:sldId id="263" r:id="rId12"/>
    <p:sldId id="262" r:id="rId13"/>
    <p:sldId id="271" r:id="rId14"/>
    <p:sldId id="267" r:id="rId15"/>
    <p:sldId id="276" r:id="rId16"/>
    <p:sldId id="277" r:id="rId17"/>
    <p:sldId id="278" r:id="rId18"/>
    <p:sldId id="279" r:id="rId19"/>
    <p:sldId id="280" r:id="rId20"/>
    <p:sldId id="268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65" r:id="rId32"/>
    <p:sldId id="292" r:id="rId33"/>
    <p:sldId id="272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B5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77778"/>
  </p:normalViewPr>
  <p:slideViewPr>
    <p:cSldViewPr snapToGrid="0" snapToObjects="1">
      <p:cViewPr varScale="1">
        <p:scale>
          <a:sx n="84" d="100"/>
          <a:sy n="84" d="100"/>
        </p:scale>
        <p:origin x="2200" y="1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 custRadScaleRad="100004" custRadScaleInc="-816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2292" y="22944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65756" y="36408"/>
        <a:ext cx="892433" cy="432752"/>
      </dsp:txXfrm>
    </dsp:sp>
    <dsp:sp modelId="{4241FF00-BD33-6F4D-9245-04848D8009D0}">
      <dsp:nvSpPr>
        <dsp:cNvPr id="0" name=""/>
        <dsp:cNvSpPr/>
      </dsp:nvSpPr>
      <dsp:spPr>
        <a:xfrm rot="3585351">
          <a:off x="1355710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3976" y="861985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7985272">
          <a:off x="596534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4800" y="861985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3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test_workflow.py</a:t>
            </a:r>
            <a:r>
              <a:rPr lang="en-US" dirty="0"/>
              <a:t> runs script-level tests by id, name, and duration.</a:t>
            </a:r>
          </a:p>
          <a:p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, check, and tag processes run either together or separately.</a:t>
            </a:r>
          </a:p>
          <a:p>
            <a:r>
              <a:rPr lang="en-US" dirty="0" err="1"/>
              <a:t>Subjob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sets the debug mode, and the workflow can take over the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2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tests cover the script-level behaviors and protect mainstream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file executes the main command, which may be parametrized into multiples.</a:t>
            </a:r>
          </a:p>
          <a:p>
            <a:r>
              <a:rPr lang="en-US" dirty="0"/>
              <a:t>The tag records the status, and the check handles the outputs.</a:t>
            </a:r>
          </a:p>
          <a:p>
            <a:r>
              <a:rPr lang="en-US" dirty="0"/>
              <a:t>We use test 49 as one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runs amorphous builder with molecule number parametrized by 100 and 5000.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Tag documents the name and duration.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Check collects task time and memory usage.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Besides the general shell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commands, we also support match count, content comparation, and log collection.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three builders covered by 41 integration tests.</a:t>
            </a:r>
          </a:p>
          <a:p>
            <a:r>
              <a:rPr lang="en-US" dirty="0"/>
              <a:t>For example, build polymers from initiator, monomer, and terminator.</a:t>
            </a:r>
          </a:p>
          <a:p>
            <a:r>
              <a:rPr lang="en-US" dirty="0"/>
              <a:t>Mix polymers and regular molecules into one amorphous cell by spatial grids, random translation, or conformer search.</a:t>
            </a:r>
          </a:p>
          <a:p>
            <a:r>
              <a:rPr lang="en-US" dirty="0"/>
              <a:t>Water model, density reduction, initiator relocation, and simulation without relaxation are also covered.</a:t>
            </a:r>
          </a:p>
          <a:p>
            <a:r>
              <a:rPr lang="en-US" dirty="0"/>
              <a:t>In addition, molecule builder sets or measures substructure geometry.</a:t>
            </a:r>
          </a:p>
          <a:p>
            <a:r>
              <a:rPr lang="en-US" dirty="0"/>
              <a:t>Crystal builder creates </a:t>
            </a:r>
            <a:r>
              <a:rPr lang="en-US" sz="1200" dirty="0"/>
              <a:t>supercell</a:t>
            </a:r>
            <a:r>
              <a:rPr lang="en-US" dirty="0"/>
              <a:t> </a:t>
            </a:r>
            <a:r>
              <a:rPr lang="en-US" sz="1200" dirty="0"/>
              <a:t>with scaled lattice constant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lammps_driver</a:t>
            </a:r>
            <a:r>
              <a:rPr lang="en-US" dirty="0"/>
              <a:t> runs molecular dynamics with GPU auto-detection and multiple CPU threads.</a:t>
            </a:r>
          </a:p>
          <a:p>
            <a:r>
              <a:rPr lang="en-US" dirty="0" err="1"/>
              <a:t>lmp_log_driver</a:t>
            </a:r>
            <a:r>
              <a:rPr lang="en-US" dirty="0"/>
              <a:t> analyzes the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thermodynamic data like </a:t>
            </a:r>
            <a:r>
              <a:rPr lang="en-US" dirty="0"/>
              <a:t>temperature, energy, pressure, and volume.</a:t>
            </a:r>
          </a:p>
          <a:p>
            <a:r>
              <a:rPr lang="en-US" dirty="0" err="1"/>
              <a:t>lmp_traj_driver</a:t>
            </a:r>
            <a:r>
              <a:rPr lang="en-US" dirty="0"/>
              <a:t> provides density, radial distribution function, mean squared displacement, diffusion coefficient, clashes, visualization, and </a:t>
            </a:r>
            <a:r>
              <a:rPr lang="en-US" dirty="0" err="1"/>
              <a:t>xyz</a:t>
            </a:r>
            <a:r>
              <a:rPr lang="en-US" dirty="0"/>
              <a:t>.</a:t>
            </a:r>
          </a:p>
          <a:p>
            <a:r>
              <a:rPr lang="en-US" dirty="0"/>
              <a:t>Multi-</a:t>
            </a:r>
            <a:r>
              <a:rPr lang="en-US" dirty="0" err="1"/>
              <a:t>cmd</a:t>
            </a:r>
            <a:r>
              <a:rPr lang="en-US" dirty="0"/>
              <a:t> serial job, compilation state, with/without datafile, single frame, and single atom are also covered.</a:t>
            </a:r>
          </a:p>
          <a:p>
            <a:r>
              <a:rPr lang="en-US" dirty="0"/>
              <a:t>Reciprocal space plots real and reciprocal lattice of graphene.</a:t>
            </a:r>
          </a:p>
          <a:p>
            <a:r>
              <a:rPr lang="en-US" dirty="0"/>
              <a:t>Dispersion retrieves the crystal structure from database, and calculates phonon dispersion.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 addition, </a:t>
            </a:r>
            <a:r>
              <a:rPr lang="en-US" dirty="0"/>
              <a:t>decentralized workflows connect driver jobs.</a:t>
            </a:r>
          </a:p>
          <a:p>
            <a:r>
              <a:rPr lang="en-US" dirty="0"/>
              <a:t>Test 50 builds argon gas from different random seeds, runs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Berendsen NPT, and analyzes densities.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46 builds butane conformers, calculates the single point energy, and plots the energy hypersurface.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48 builds crystal supercell, scales the lattice constant, and plots the energy vs scale factor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major features protected, how about the performance?</a:t>
            </a:r>
          </a:p>
          <a:p>
            <a:r>
              <a:rPr lang="en-US" dirty="0"/>
              <a:t>As the molecule number becomes larger, the time and memory cost increases.</a:t>
            </a:r>
          </a:p>
          <a:p>
            <a:r>
              <a:rPr lang="en-US" dirty="0"/>
              <a:t>Within 20 min, we can grid an amorphous cell with 100 million argon atoms.</a:t>
            </a:r>
          </a:p>
          <a:p>
            <a:r>
              <a:rPr lang="en-US" dirty="0"/>
              <a:t>3 min is good for 10 million butane molecules.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9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rotation and translation take 5 hours for 0.4 million butane molecules at a density of 0.5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grams per cubic centimeter</a:t>
            </a:r>
            <a:r>
              <a:rPr lang="en-US" dirty="0"/>
              <a:t>.</a:t>
            </a:r>
          </a:p>
          <a:p>
            <a:r>
              <a:rPr lang="en-US" dirty="0"/>
              <a:t>Conformer search increases the time cost by another 2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23 hours to grow 20 K polyethylene chains through bond rotation.</a:t>
            </a:r>
          </a:p>
          <a:p>
            <a:r>
              <a:rPr lang="en-US" dirty="0"/>
              <a:t>Here each polymer consists of 100-carbon atoms.</a:t>
            </a:r>
          </a:p>
          <a:p>
            <a:r>
              <a:rPr lang="en-US" dirty="0"/>
              <a:t>Trajectory analysis scales with frame number.</a:t>
            </a:r>
          </a:p>
          <a:p>
            <a:r>
              <a:rPr lang="en-US" dirty="0"/>
              <a:t>One frame of 100 hexane molecules is recorded every picosecond.</a:t>
            </a:r>
          </a:p>
          <a:p>
            <a:r>
              <a:rPr lang="en-US" dirty="0"/>
              <a:t>It takes only 2s and 200 MB memory to compute the density of 25 K frames.</a:t>
            </a:r>
          </a:p>
          <a:p>
            <a:r>
              <a:rPr lang="en-US" dirty="0"/>
              <a:t>Reading the trajectory is extremely fast and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99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XYZ takes 40 seconds as the center of each molecule is wrapped into the PBC.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visualization of 3 K frames takes 26 min as CPK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coloring scheme is a bit 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51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Radial distribution function of 25 K frames takes 6 min with the help of </a:t>
            </a:r>
            <a:r>
              <a:rPr lang="en-US" dirty="0" err="1"/>
              <a:t>numba</a:t>
            </a:r>
            <a:r>
              <a:rPr lang="en-US" dirty="0"/>
              <a:t>.</a:t>
            </a:r>
          </a:p>
          <a:p>
            <a:r>
              <a:rPr lang="en-US" dirty="0"/>
              <a:t>Similarly, clash count takes 7 min and 200 MB memory.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is even faster: 3 min for 25 K frames.</a:t>
            </a:r>
          </a:p>
          <a:p>
            <a:r>
              <a:rPr lang="en-US" dirty="0"/>
              <a:t>All the data and figures are automatically generated by tests, with the duration listed here.</a:t>
            </a:r>
          </a:p>
          <a:p>
            <a:r>
              <a:rPr lang="en-US" dirty="0"/>
              <a:t>11 performance tests take 45 hours when running in serial due to the physical memory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</a:t>
            </a:r>
            <a:r>
              <a:rPr lang="en-US" dirty="0"/>
              <a:t>.</a:t>
            </a:r>
          </a:p>
          <a:p>
            <a:r>
              <a:rPr lang="en-US" dirty="0"/>
              <a:t>In comparison, unit and integration tests take 1 or 2 mins when running in parallel.</a:t>
            </a:r>
          </a:p>
          <a:p>
            <a:r>
              <a:rPr lang="en-US" dirty="0"/>
              <a:t>Scientific tests take us 10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BSD license, which allows similar redistribution. C</a:t>
            </a:r>
            <a:r>
              <a:rPr lang="en-US" dirty="0"/>
              <a:t>opyright holder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contributors are not liable for any damages. Written permission is requested when endorsing derived products.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Scientific tests start from the simplest and most basic scenarios: density prediction.</a:t>
            </a:r>
          </a:p>
          <a:p>
            <a:r>
              <a:rPr lang="en-US" dirty="0"/>
              <a:t>Methane atoms are packed at a density of 0.5 using different random seeds.</a:t>
            </a:r>
          </a:p>
          <a:p>
            <a:r>
              <a:rPr lang="en-US" sz="1200" dirty="0"/>
              <a:t>Berendsen NPT ensemble relaxes the system to reach the equilibrium.</a:t>
            </a:r>
          </a:p>
          <a:p>
            <a:r>
              <a:rPr lang="en-US" dirty="0"/>
              <a:t>The densities of 4 independent runs are analyzed and merged.</a:t>
            </a:r>
          </a:p>
          <a:p>
            <a:r>
              <a:rPr lang="en-US" dirty="0"/>
              <a:t>The prediction matches the experimental results perfectly even if the initial guess is way off.</a:t>
            </a:r>
          </a:p>
          <a:p>
            <a:r>
              <a:rPr lang="en-US" dirty="0"/>
              <a:t>However, the Ethane gas density is underestimated.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46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molecules become longer from propane to butane, the gas phase density prediction deviates even more compared to experiments.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6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predict liquid phase density, we use MTK NPT ensemble.</a:t>
            </a:r>
          </a:p>
          <a:p>
            <a:r>
              <a:rPr lang="en-US" dirty="0"/>
              <a:t>Hexane and water predictions align with experimental measurements.</a:t>
            </a:r>
          </a:p>
          <a:p>
            <a:r>
              <a:rPr lang="en-US" dirty="0"/>
              <a:t>Though the SPC model underestimates the water density compared to the experiments,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4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perfectly matches the simulation reference.</a:t>
            </a:r>
          </a:p>
          <a:p>
            <a:r>
              <a:rPr lang="en-US" dirty="0"/>
              <a:t>We used a robust relaxation protocol by changing the volume gradually.</a:t>
            </a:r>
          </a:p>
          <a:p>
            <a:r>
              <a:rPr lang="en-US" dirty="0"/>
              <a:t>The mean squared displacement shows linear behavior, and the diffusion coefficient matches the simulation reference.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SPC model, SPCE predicts a higher density and lower diffusion coefficient.</a:t>
            </a:r>
          </a:p>
          <a:p>
            <a:r>
              <a:rPr lang="en-US" dirty="0"/>
              <a:t>These predictions are supported by simulation reference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 </a:t>
            </a:r>
            <a:r>
              <a:rPr lang="en-US" dirty="0"/>
              <a:t>the experimental measurements closely.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0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widely used water model is TIP3P.</a:t>
            </a:r>
          </a:p>
          <a:p>
            <a:r>
              <a:rPr lang="en-US" dirty="0"/>
              <a:t>We reproduced the density and radial distribution function in literature.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87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Argon model is simple and robust.</a:t>
            </a:r>
          </a:p>
          <a:p>
            <a:r>
              <a:rPr lang="en-US" dirty="0"/>
              <a:t>The density prediction is accurate and radial distribution function is also reproduced.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shows non-linear ballistic region below 1 nanosecond, and it also fluctuates wildly above 4 ns.</a:t>
            </a:r>
          </a:p>
          <a:p>
            <a:r>
              <a:rPr lang="en-US" dirty="0"/>
              <a:t>Diffusion coefficient is obtained by fitting the middle linear region, and our results match the experimental report nicely.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Interestingly, amorphous initial structures spontaneously form crystals at low temperature.</a:t>
            </a:r>
          </a:p>
          <a:p>
            <a:r>
              <a:rPr lang="en-US" dirty="0"/>
              <a:t>The crystal density can be predicted even if the initial states are quite far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63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silicon unit cell is scaled with different factors and then replicated to create the supercell.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point energy is calculated using Stillinger-Weber potential.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 is found to take more energy than expansion.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bulk modulus is calculated as pressure over volume from NVT ensembles.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is pretty accuracy compared to experimental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is very simple and fast: 2 clicks within 10 min.</a:t>
            </a:r>
          </a:p>
          <a:p>
            <a:r>
              <a:rPr lang="en-US" dirty="0"/>
              <a:t>One shell script installs packages like python, downloads the source code, and installs GPU drivers.</a:t>
            </a:r>
          </a:p>
          <a:p>
            <a:r>
              <a:rPr lang="en-US" dirty="0"/>
              <a:t>Pip installs prerequisites, compiles binaries,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distributes data.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4 min to set up a brand new 500-dollar machine.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another 5 min to install our package and 2 more minutes on testing.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4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build butane conformers and plot torsion energy hypersurface.</a:t>
            </a:r>
          </a:p>
          <a:p>
            <a:r>
              <a:rPr lang="en-US" dirty="0"/>
              <a:t>Though OPLS-UA model reproduces the general landscape, the internal torsion energy is overestimated.</a:t>
            </a:r>
          </a:p>
          <a:p>
            <a:r>
              <a:rPr lang="en-US" dirty="0"/>
              <a:t>Unlike the decentralized automation, phonon dispersion calculation centers around crystal.</a:t>
            </a:r>
          </a:p>
          <a:p>
            <a:r>
              <a:rPr lang="en-US" dirty="0"/>
              <a:t>We first build a supercell from unit cell so that forces due to atomic displacement can be calculated.</a:t>
            </a:r>
          </a:p>
          <a:p>
            <a:r>
              <a:rPr lang="en-US" dirty="0"/>
              <a:t>The input coordinates are further optimized so that the atoms vibrate around equilibrium positions.</a:t>
            </a:r>
          </a:p>
          <a:p>
            <a:r>
              <a:rPr lang="en-US" dirty="0"/>
              <a:t>P</a:t>
            </a:r>
            <a:r>
              <a:rPr lang="en-US" sz="1200" dirty="0"/>
              <a:t>honon </a:t>
            </a:r>
            <a:r>
              <a:rPr lang="en-US" dirty="0"/>
              <a:t>frequencies are calculated at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reciprocal points.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Symmetry reduces the displacement number and simplifies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kpoint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reproduce the Silicon phonon dispersion in literature.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Above is what we have right now, and we are always ambitious about the future.</a:t>
            </a:r>
          </a:p>
          <a:p>
            <a:r>
              <a:rPr lang="en-US" dirty="0" err="1"/>
              <a:t>Jobcontrol</a:t>
            </a:r>
            <a:r>
              <a:rPr lang="en-US" dirty="0"/>
              <a:t> will undergo a major change to include job monitor, scheduler submission, and resource allocation.</a:t>
            </a:r>
          </a:p>
          <a:p>
            <a:r>
              <a:rPr lang="en-US" sz="1200" dirty="0"/>
              <a:t>We </a:t>
            </a:r>
            <a:r>
              <a:rPr lang="en-US" dirty="0"/>
              <a:t>can automate more many body </a:t>
            </a:r>
            <a:r>
              <a:rPr lang="en-US" sz="1200" dirty="0"/>
              <a:t>potentials</a:t>
            </a:r>
            <a:r>
              <a:rPr lang="en-US" dirty="0"/>
              <a:t> distributed by LAMMPS or parametrize our own.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 about the machine learning interatomic potentials and coarse-grained model?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may want to develop OPLS-AA force field or extend the existing united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force field parametrization and lattice dynamics request DFT deployment and automation.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Explore the lattice dynamics for lattice thermal conductivity, density of states, and low dimensional materials.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Last but not the least, we should extend our application focused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example, the reader class should subclass the writer.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Polymer supports branching, ladder, and faster grow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should support more properties such as dielectric constant, viscosity, elastic constant, solubility, and </a:t>
            </a:r>
            <a:r>
              <a:rPr lang="en-US" sz="1200"/>
              <a:t>thermal conductivity.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52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and fast installation: 9 mini on a branch new machine by 2 clicks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Development Environment: standard POSIX syntax, consistent debug experience, smart resource allocation.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Well-Designed Architecture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225 classes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, 23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standalone functions.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100% coverage Unit Tests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1924 in total and  50s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Fast Amorphous Builder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20 min for 100 million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atoms; 22h for 20,000 polyethylene chains at 0.5 g/cm</a:t>
            </a:r>
            <a:r>
              <a:rPr lang="en-US" sz="1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Efficient Trajectory Analysis: it takes 2s for density, 6 min for RDF, 3 min for MSD, and 200 MB memory to analyze trajectory 25,000 frames.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Robust Relaxation Protocol gas, liquid, and solid phases.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Various Properties including diffusion coefficient, energy hypersurface, and phonon dispersion.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2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the standard POSIX shell scripts and </a:t>
            </a:r>
            <a:r>
              <a:rPr lang="en-US" dirty="0" err="1"/>
              <a:t>PyPI</a:t>
            </a:r>
            <a:r>
              <a:rPr lang="en-US" dirty="0"/>
              <a:t> installation, external codebases are also included as submodules in addition to our </a:t>
            </a:r>
            <a:r>
              <a:rPr lang="en-US" dirty="0" err="1"/>
              <a:t>nemd</a:t>
            </a:r>
            <a:r>
              <a:rPr lang="en-US" dirty="0"/>
              <a:t> module.</a:t>
            </a:r>
          </a:p>
          <a:p>
            <a:r>
              <a:rPr lang="en-US" dirty="0"/>
              <a:t>The python drivers can be executed from command line, or automated as workflows.</a:t>
            </a:r>
          </a:p>
          <a:p>
            <a:r>
              <a:rPr lang="en-US" dirty="0" err="1"/>
              <a:t>Premake</a:t>
            </a:r>
            <a:r>
              <a:rPr lang="en-US" dirty="0"/>
              <a:t> sets the environmental variables.</a:t>
            </a:r>
          </a:p>
          <a:p>
            <a:r>
              <a:rPr lang="en-US" dirty="0"/>
              <a:t>Four types of tests are included: unit, integration, scientific, and performance.</a:t>
            </a:r>
          </a:p>
          <a:p>
            <a:r>
              <a:rPr lang="en-US" dirty="0"/>
              <a:t>Practice folder is for trial and error learning curve.</a:t>
            </a:r>
          </a:p>
          <a:p>
            <a:r>
              <a:rPr lang="en-US" dirty="0"/>
              <a:t>Doc directory contains roadmap and summary.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5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architecture consists of four layers.</a:t>
            </a:r>
          </a:p>
          <a:p>
            <a:r>
              <a:rPr lang="en-US" dirty="0"/>
              <a:t>The first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 includes system</a:t>
            </a:r>
            <a:r>
              <a:rPr lang="en-US" dirty="0"/>
              <a:t>, constant, job, and log.</a:t>
            </a:r>
          </a:p>
          <a:p>
            <a:r>
              <a:rPr lang="en-US" dirty="0"/>
              <a:t>The application focused layer holds force flied, structure, conformer, polymer, MD post analysis, lattice dynamics, and </a:t>
            </a:r>
            <a:r>
              <a:rPr lang="en-US" dirty="0" err="1"/>
              <a:t>jobcontrol</a:t>
            </a:r>
            <a:r>
              <a:rPr lang="en-US" dirty="0"/>
              <a:t>.</a:t>
            </a:r>
          </a:p>
          <a:p>
            <a:r>
              <a:rPr lang="en-US" dirty="0"/>
              <a:t>Command-line scripts form the third layer, and the decentralized automation makes the fourth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ignore the overwhelming details, we will talk about a few examples.</a:t>
            </a:r>
          </a:p>
          <a:p>
            <a:r>
              <a:rPr lang="en-US" dirty="0"/>
              <a:t>Subclasses of </a:t>
            </a:r>
            <a:r>
              <a:rPr lang="en-US" dirty="0" err="1"/>
              <a:t>builtins</a:t>
            </a:r>
            <a:r>
              <a:rPr lang="en-US" dirty="0"/>
              <a:t> like list and dictionary belong to the first layer, sitting together with table, logger, and plotter.</a:t>
            </a:r>
          </a:p>
          <a:p>
            <a:r>
              <a:rPr lang="en-US" dirty="0"/>
              <a:t>In addition, the dependence tree helps us to avoid cyclic importing.</a:t>
            </a:r>
          </a:p>
          <a:p>
            <a:r>
              <a:rPr lang="en-US" dirty="0"/>
              <a:t>For example, atomic data imports conformer, molecule, structure, periodic boundary, dynamic force field, and simulation protocol.</a:t>
            </a:r>
          </a:p>
          <a:p>
            <a:r>
              <a:rPr lang="en-US" dirty="0"/>
              <a:t>Typer and assignment expand the force field to include OPLS.</a:t>
            </a:r>
          </a:p>
          <a:p>
            <a:r>
              <a:rPr lang="en-US" dirty="0"/>
              <a:t>Merging with distance cell, the coordinates further eliminate clashes.</a:t>
            </a:r>
          </a:p>
          <a:p>
            <a:r>
              <a:rPr lang="en-US" dirty="0"/>
              <a:t>Finally, long chains are easily built with the help of repeat unit.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root directory is set as </a:t>
            </a:r>
            <a:r>
              <a:rPr lang="en-US" sz="1200" dirty="0"/>
              <a:t>NEMD_SRC, based on which any data or scripts can be located.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Module is importable by setting the PYTHONPATH.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Scripts are searchable by adding directories to the system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tests ensure bug free by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parameterizing functions and methods.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tests guarantee behavior when scripts combine pieces.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tests care about the </a:t>
            </a:r>
            <a:r>
              <a:rPr lang="en-US" sz="1200" dirty="0"/>
              <a:t>resource efficiency </a:t>
            </a:r>
            <a:r>
              <a:rPr lang="en-US" dirty="0"/>
              <a:t>when scaling up. </a:t>
            </a:r>
          </a:p>
          <a:p>
            <a:r>
              <a:rPr lang="en-US" dirty="0"/>
              <a:t>Scientific tests focus on physical meaning and </a:t>
            </a:r>
            <a:r>
              <a:rPr lang="en-US" sz="1200" dirty="0"/>
              <a:t>reproducibility.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nemd_test</a:t>
            </a:r>
            <a:r>
              <a:rPr lang="en-US" dirty="0"/>
              <a:t> without arguments runs all </a:t>
            </a:r>
            <a:r>
              <a:rPr lang="en-US" dirty="0" err="1"/>
              <a:t>unittests</a:t>
            </a:r>
            <a:r>
              <a:rPr lang="en-US" dirty="0"/>
              <a:t> in parallel.</a:t>
            </a:r>
          </a:p>
          <a:p>
            <a:r>
              <a:rPr lang="en-US" dirty="0"/>
              <a:t>It also runs specific tests filtered by markers.</a:t>
            </a:r>
          </a:p>
          <a:p>
            <a:r>
              <a:rPr lang="en-US" dirty="0"/>
              <a:t>We have almost 2 K </a:t>
            </a:r>
            <a:r>
              <a:rPr lang="en-US" dirty="0" err="1"/>
              <a:t>unittests</a:t>
            </a:r>
            <a:r>
              <a:rPr lang="en-US" dirty="0"/>
              <a:t> for module, more than one hundred for driver, and 43 for workflow.</a:t>
            </a:r>
          </a:p>
          <a:p>
            <a:r>
              <a:rPr lang="en-US" dirty="0"/>
              <a:t>On average, each </a:t>
            </a:r>
            <a:r>
              <a:rPr lang="en-US" dirty="0" err="1"/>
              <a:t>unitest</a:t>
            </a:r>
            <a:r>
              <a:rPr lang="en-US" dirty="0"/>
              <a:t> takes only 0.01 second.</a:t>
            </a:r>
          </a:p>
          <a:p>
            <a:r>
              <a:rPr lang="en-US" dirty="0" err="1"/>
              <a:t>Unittests</a:t>
            </a:r>
            <a:r>
              <a:rPr lang="en-US" dirty="0"/>
              <a:t> that last more than 3s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marked as slow and disabled by default.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a lot, but are they sufficient?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nemd_cover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the coverage analysis and creates html report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achieved 100 % coverage for module, driver, and workflow excluding __main__, compiled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platform-incompatible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66796"/>
              </p:ext>
            </p:extLst>
          </p:nvPr>
        </p:nvGraphicFramePr>
        <p:xfrm>
          <a:off x="1768836" y="1407616"/>
          <a:ext cx="8566880" cy="4785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2188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074692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by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</a:rPr>
                        <a:t>Select tests marked with the given names</a:t>
                      </a:r>
                      <a:endParaRPr lang="en-US" sz="1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2955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 (sub)jobs slower than this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-CPU INT [INT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 (1 by default)]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serialization, parallelization,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Enable or disable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(sub)job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original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5609"/>
              </p:ext>
            </p:extLst>
          </p:nvPr>
        </p:nvGraphicFramePr>
        <p:xfrm>
          <a:off x="657189" y="1181275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effectLst/>
                        </a:rPr>
                        <a:t>file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rgbClr val="7030A0"/>
                          </a:solidFill>
                          <a:effectLst/>
                        </a:rPr>
                        <a:t>cmd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7030A0"/>
                          </a:solidFill>
                          <a:effectLst/>
                        </a:rPr>
                        <a:t>Run drivers and workflows (shell command)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 (shell syntax)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76777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test by name and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time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(shell syntax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80614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the results against expectations (shell command)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86283"/>
              </p:ext>
            </p:extLst>
          </p:nvPr>
        </p:nvGraphicFramePr>
        <p:xfrm>
          <a:off x="6318195" y="2622731"/>
          <a:ext cx="526868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7228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79169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635100" y="2786960"/>
            <a:ext cx="557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/>
              <a:t>cd test/integration/0049; head </a:t>
            </a:r>
            <a:r>
              <a:rPr lang="en-US" sz="1300" i="1" dirty="0" err="1"/>
              <a:t>cmd</a:t>
            </a:r>
            <a:r>
              <a:rPr lang="en-US" sz="1300" i="1" dirty="0"/>
              <a:t> param check tag</a:t>
            </a:r>
          </a:p>
          <a:p>
            <a:endParaRPr lang="en-US" sz="1300" dirty="0"/>
          </a:p>
          <a:p>
            <a:r>
              <a:rPr lang="en-US" sz="1300" dirty="0"/>
              <a:t>==&gt; </a:t>
            </a:r>
            <a:r>
              <a:rPr lang="en-US" sz="1300" dirty="0" err="1"/>
              <a:t>cmd</a:t>
            </a:r>
            <a:r>
              <a:rPr lang="en-US" sz="1300" dirty="0"/>
              <a:t> &lt;==</a:t>
            </a:r>
          </a:p>
          <a:p>
            <a:r>
              <a:rPr lang="en-US" sz="1300" dirty="0"/>
              <a:t># Performance: [</a:t>
            </a:r>
            <a:r>
              <a:rPr lang="en-US" sz="1300" dirty="0" err="1"/>
              <a:t>Ar</a:t>
            </a:r>
            <a:r>
              <a:rPr lang="en-US" sz="1300" dirty="0"/>
              <a:t>] Amorphous Builder</a:t>
            </a:r>
          </a:p>
          <a:p>
            <a:r>
              <a:rPr lang="en-US" sz="1300" i="1" dirty="0" err="1">
                <a:solidFill>
                  <a:srgbClr val="7030A0"/>
                </a:solidFill>
              </a:rPr>
              <a:t>nemd_run</a:t>
            </a:r>
            <a:r>
              <a:rPr lang="en-US" sz="1300" i="1" dirty="0">
                <a:solidFill>
                  <a:srgbClr val="7030A0"/>
                </a:solidFill>
              </a:rPr>
              <a:t> </a:t>
            </a:r>
            <a:r>
              <a:rPr lang="en-US" sz="1300" i="1" dirty="0" err="1">
                <a:solidFill>
                  <a:srgbClr val="7030A0"/>
                </a:solidFill>
              </a:rPr>
              <a:t>amorp_bldr_driver.py</a:t>
            </a:r>
            <a:r>
              <a:rPr lang="en-US" sz="1300" i="1" dirty="0">
                <a:solidFill>
                  <a:srgbClr val="7030A0"/>
                </a:solidFill>
              </a:rPr>
              <a:t> [</a:t>
            </a:r>
            <a:r>
              <a:rPr lang="en-US" sz="1300" i="1" dirty="0" err="1">
                <a:solidFill>
                  <a:srgbClr val="7030A0"/>
                </a:solidFill>
              </a:rPr>
              <a:t>Ar</a:t>
            </a:r>
            <a:r>
              <a:rPr lang="en-US" sz="1300" i="1" dirty="0">
                <a:solidFill>
                  <a:srgbClr val="7030A0"/>
                </a:solidFill>
              </a:rPr>
              <a:t>] -method grid -</a:t>
            </a:r>
            <a:r>
              <a:rPr lang="en-US" sz="1300" i="1" dirty="0" err="1">
                <a:solidFill>
                  <a:srgbClr val="7030A0"/>
                </a:solidFill>
              </a:rPr>
              <a:t>mol_num</a:t>
            </a:r>
            <a:r>
              <a:rPr lang="en-US" sz="1300" i="1" dirty="0">
                <a:solidFill>
                  <a:srgbClr val="7030A0"/>
                </a:solidFill>
              </a:rPr>
              <a:t> $param -seed 1</a:t>
            </a:r>
          </a:p>
          <a:p>
            <a:endParaRPr lang="en-US" sz="1300" dirty="0"/>
          </a:p>
          <a:p>
            <a:r>
              <a:rPr lang="en-US" sz="1300" dirty="0"/>
              <a:t>==&gt; param &lt;==</a:t>
            </a:r>
          </a:p>
          <a:p>
            <a:r>
              <a:rPr lang="en-US" sz="1300" dirty="0"/>
              <a:t># Number of Molecules</a:t>
            </a:r>
          </a:p>
          <a:p>
            <a:r>
              <a:rPr lang="en-US" sz="1300" dirty="0">
                <a:solidFill>
                  <a:srgbClr val="00B050"/>
                </a:solidFill>
              </a:rPr>
              <a:t>100</a:t>
            </a:r>
          </a:p>
          <a:p>
            <a:r>
              <a:rPr lang="en-US" sz="1300" dirty="0">
                <a:solidFill>
                  <a:srgbClr val="00B050"/>
                </a:solidFill>
              </a:rPr>
              <a:t>50000</a:t>
            </a:r>
          </a:p>
          <a:p>
            <a:endParaRPr lang="en-US" sz="1300" dirty="0"/>
          </a:p>
          <a:p>
            <a:r>
              <a:rPr lang="en-US" sz="1300" dirty="0"/>
              <a:t>==&gt; tag &lt;==</a:t>
            </a:r>
          </a:p>
          <a:p>
            <a:r>
              <a:rPr lang="en-US" sz="1300" dirty="0">
                <a:solidFill>
                  <a:srgbClr val="0070C0"/>
                </a:solidFill>
              </a:rPr>
              <a:t>label </a:t>
            </a:r>
            <a:r>
              <a:rPr lang="en-US" sz="1300" dirty="0" err="1">
                <a:solidFill>
                  <a:srgbClr val="0070C0"/>
                </a:solidFill>
              </a:rPr>
              <a:t>number_of_molecules</a:t>
            </a:r>
            <a:endParaRPr lang="en-US" sz="1300" dirty="0">
              <a:solidFill>
                <a:srgbClr val="0070C0"/>
              </a:solidFill>
            </a:endParaRPr>
          </a:p>
          <a:p>
            <a:r>
              <a:rPr lang="en-US" sz="1300" dirty="0">
                <a:solidFill>
                  <a:srgbClr val="0070C0"/>
                </a:solidFill>
              </a:rPr>
              <a:t>slow 100.0 00:00:04 50000.0 00:00:05</a:t>
            </a:r>
          </a:p>
          <a:p>
            <a:endParaRPr lang="en-US" sz="1300" dirty="0"/>
          </a:p>
          <a:p>
            <a:r>
              <a:rPr lang="en-US" sz="1300" dirty="0"/>
              <a:t>==&gt; check &lt;==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collect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task_time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memory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exist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collect.csv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collect.svg</a:t>
            </a:r>
            <a:endParaRPr lang="en-US" sz="13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58F6A7-91EB-E76A-567D-E82C4400A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9556" y="4533076"/>
            <a:ext cx="2656444" cy="19974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42EA61-0251-DC8E-9AE6-5DBF3CD1916B}"/>
              </a:ext>
            </a:extLst>
          </p:cNvPr>
          <p:cNvCxnSpPr>
            <a:cxnSpLocks/>
          </p:cNvCxnSpPr>
          <p:nvPr/>
        </p:nvCxnSpPr>
        <p:spPr>
          <a:xfrm>
            <a:off x="3439556" y="6102483"/>
            <a:ext cx="142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42E843-D904-AB43-5F04-9DFD60022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4365"/>
              </p:ext>
            </p:extLst>
          </p:nvPr>
        </p:nvGraphicFramePr>
        <p:xfrm>
          <a:off x="6318196" y="1174931"/>
          <a:ext cx="5268684" cy="960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Replace</a:t>
                      </a:r>
                      <a:r>
                        <a:rPr lang="en-US" sz="1400" i="1" dirty="0"/>
                        <a:t> the $param </a:t>
                      </a:r>
                      <a:r>
                        <a:rPr lang="en-US" sz="1400" i="0" dirty="0"/>
                        <a:t>in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i="0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594404-3F21-C4C9-818E-C7FA28244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52089"/>
              </p:ext>
            </p:extLst>
          </p:nvPr>
        </p:nvGraphicFramePr>
        <p:xfrm>
          <a:off x="6318195" y="4161971"/>
          <a:ext cx="5268685" cy="2240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17" y="312024"/>
            <a:ext cx="5564516" cy="44714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Builder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i="1" dirty="0" err="1"/>
              <a:t>mol_bldr_driver.py</a:t>
            </a:r>
            <a:r>
              <a:rPr lang="en-US" sz="1500" i="1" dirty="0"/>
              <a:t> </a:t>
            </a:r>
            <a:r>
              <a:rPr lang="en-US" sz="1500" dirty="0"/>
              <a:t>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-dimension: duplicate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Stillinger-Weber potential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49078"/>
              </p:ext>
            </p:extLst>
          </p:nvPr>
        </p:nvGraphicFramePr>
        <p:xfrm>
          <a:off x="6293643" y="830004"/>
          <a:ext cx="5371074" cy="521416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293643" y="6050130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2B8D8D-5F5B-DC84-E15D-D8BA1A44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69956"/>
              </p:ext>
            </p:extLst>
          </p:nvPr>
        </p:nvGraphicFramePr>
        <p:xfrm>
          <a:off x="453938" y="4815108"/>
          <a:ext cx="5371074" cy="1580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886006720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60054326"/>
                    </a:ext>
                  </a:extLst>
                </a:gridCol>
                <a:gridCol w="1123192">
                  <a:extLst>
                    <a:ext uri="{9D8B030D-6E8A-4147-A177-3AD203B41FA5}">
                      <a16:colId xmlns:a16="http://schemas.microsoft.com/office/drawing/2014/main" val="1225971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075066524"/>
                    </a:ext>
                  </a:extLst>
                </a:gridCol>
                <a:gridCol w="1315877">
                  <a:extLst>
                    <a:ext uri="{9D8B030D-6E8A-4147-A177-3AD203B41FA5}">
                      <a16:colId xmlns:a16="http://schemas.microsoft.com/office/drawing/2014/main" val="2348975684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3520329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559717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5994999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64737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7361288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517180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51629923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104120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1147327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4116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00" y="360755"/>
            <a:ext cx="5808357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-CPU NUM: multiple CPU threads via OPENMP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molecular dynamics log file.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temperature,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molecular dynamics trajectory.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structural density, radial distribution function, mean squared displacement &amp; diffusion coefficient, clashes between atoms, coordinates visualization, </a:t>
            </a:r>
            <a:r>
              <a:rPr lang="en-US" sz="1300" dirty="0" err="1"/>
              <a:t>xyz</a:t>
            </a:r>
            <a:r>
              <a:rPr lang="en-US" sz="1300" dirty="0"/>
              <a:t> file writer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-PYTHON: native python (0), compiled </a:t>
            </a:r>
            <a:r>
              <a:rPr lang="en-US" sz="1300" dirty="0" err="1"/>
              <a:t>Numba</a:t>
            </a:r>
            <a:r>
              <a:rPr lang="en-US" sz="1300" dirty="0"/>
              <a:t> (1), cached </a:t>
            </a:r>
            <a:r>
              <a:rPr lang="en-US" sz="1300" dirty="0" err="1"/>
              <a:t>Numba</a:t>
            </a:r>
            <a:r>
              <a:rPr lang="en-US" sz="1300" dirty="0"/>
              <a:t> (2)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: Miller Indices defines the plane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26406"/>
              </p:ext>
            </p:extLst>
          </p:nvPr>
        </p:nvGraphicFramePr>
        <p:xfrm>
          <a:off x="6385238" y="3036359"/>
          <a:ext cx="5385230" cy="325325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54215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62572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542312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  <a:gridCol w="1134020">
                  <a:extLst>
                    <a:ext uri="{9D8B030D-6E8A-4147-A177-3AD203B41FA5}">
                      <a16:colId xmlns:a16="http://schemas.microsoft.com/office/drawing/2014/main" val="2050595233"/>
                    </a:ext>
                  </a:extLst>
                </a:gridCol>
                <a:gridCol w="892111">
                  <a:extLst>
                    <a:ext uri="{9D8B030D-6E8A-4147-A177-3AD203B41FA5}">
                      <a16:colId xmlns:a16="http://schemas.microsoft.com/office/drawing/2014/main" val="3445118199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Test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r>
                        <a:rPr lang="en-US" sz="11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Molecular Dynamics 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OpenMP on </a:t>
                      </a:r>
                      <a:r>
                        <a:rPr lang="en-US" sz="1100" dirty="0"/>
                        <a:t>Ubuntu</a:t>
                      </a:r>
                      <a:r>
                        <a:rPr lang="en-US" sz="1100" u="none" strike="noStrike" dirty="0">
                          <a:effectLst/>
                        </a:rPr>
                        <a:t>)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 u="none" strike="noStrike" dirty="0">
                          <a:effectLst/>
                        </a:rPr>
                        <a:t> Log Analyzer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Analysis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 within cutoff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Original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Compiled</a:t>
                      </a:r>
                    </a:p>
                  </a:txBody>
                  <a:tcPr marL="5605" marR="5605" marT="5605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Uncompiled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K-Path, and Phonon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Gas, Berendsen NPT (</a:t>
                      </a:r>
                      <a:r>
                        <a:rPr lang="en-US" sz="1100" dirty="0"/>
                        <a:t>GPU on Ubuntu)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Density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 Merge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903" y="37955"/>
            <a:ext cx="5485894" cy="293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 from different seeds, runs simulation, and analyzes the trajectory.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 </a:t>
            </a:r>
            <a:r>
              <a:rPr lang="en-US" sz="1400" dirty="0">
                <a:latin typeface="Calibri" panose="020F0502020204030204" pitchFamily="34" charset="0"/>
              </a:rPr>
              <a:t>with scaled lattice vectors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runs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Butane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263140" y="2171929"/>
            <a:ext cx="2197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CCCC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004638" y="2171929"/>
            <a:ext cx="2207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CCCC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Grown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71175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</a:t>
            </a:r>
            <a:r>
              <a:rPr lang="en-US" sz="1400" baseline="-25000" dirty="0">
                <a:solidFill>
                  <a:srgbClr val="C00000"/>
                </a:solidFill>
              </a:rPr>
              <a:t>2</a:t>
            </a:r>
            <a:r>
              <a:rPr lang="en-US" sz="1400" dirty="0">
                <a:solidFill>
                  <a:srgbClr val="C00000"/>
                </a:solidFill>
              </a:rPr>
              <a:t>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34590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123929" y="228043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430438" y="257282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81011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16612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3991"/>
              </p:ext>
            </p:extLst>
          </p:nvPr>
        </p:nvGraphicFramePr>
        <p:xfrm>
          <a:off x="6602070" y="2249271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44:31:48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69:21:38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17:22:37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10:52:33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23609B-D1AB-986B-D54B-D7B582FD02E4}"/>
              </a:ext>
            </a:extLst>
          </p:cNvPr>
          <p:cNvSpPr txBox="1"/>
          <p:nvPr/>
        </p:nvSpPr>
        <p:spPr>
          <a:xfrm>
            <a:off x="6515571" y="4761625"/>
            <a:ext cx="498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Serial by –CPU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Params Threshold: 3E7 (01), 14E3(05), 3E3 (08)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Ubuntu Failed Param: 2E7 (01), 1E7 (02), 12E3 (05), 25E2 (08)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9436" y="1344168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3331024" y="5569296"/>
            <a:ext cx="6701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using different random seeds:</a:t>
            </a:r>
          </a:p>
          <a:p>
            <a:r>
              <a:rPr lang="en-US" sz="1600" dirty="0"/>
              <a:t>  a) Amorphous builder at a density of  0.5 g/cm</a:t>
            </a:r>
            <a:r>
              <a:rPr lang="en-US" sz="1600" baseline="30000" dirty="0"/>
              <a:t>3</a:t>
            </a:r>
            <a:r>
              <a:rPr lang="en-US" sz="1600" dirty="0"/>
              <a:t> or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4168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416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2" y="5924039"/>
            <a:ext cx="925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builder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28016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3C152-6C2C-95A3-1C98-93982D30AF6D}"/>
              </a:ext>
            </a:extLst>
          </p:cNvPr>
          <p:cNvSpPr txBox="1"/>
          <p:nvPr/>
        </p:nvSpPr>
        <p:spPr>
          <a:xfrm>
            <a:off x="3548746" y="5635051"/>
            <a:ext cx="5549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4 or 2 independent runs using different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 </a:t>
            </a:r>
            <a:r>
              <a:rPr lang="en-US" sz="1600" dirty="0"/>
              <a:t>or 0.8 g/cm</a:t>
            </a:r>
            <a:r>
              <a:rPr lang="en-US" sz="1600" baseline="30000" dirty="0"/>
              <a:t>3 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280160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6950928" y="106445"/>
            <a:ext cx="51276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dtrx.de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/od/diff/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280160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610601" y="3901041"/>
            <a:ext cx="2656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2.317e-05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997.13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g/cm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280160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280160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1608" y="12801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682496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6824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272" y="1280160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638836D6-3F0E-F448-603E-E93BC1465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674545"/>
            <a:ext cx="5486400" cy="411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801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r="2319" b="3637"/>
          <a:stretch>
            <a:fillRect/>
          </a:stretch>
        </p:blipFill>
        <p:spPr>
          <a:xfrm>
            <a:off x="2260558" y="1775335"/>
            <a:ext cx="2756612" cy="162057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36257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801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9077632" y="2883464"/>
            <a:ext cx="2490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blipFill>
                <a:blip r:embed="rId8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A14B61F-BC73-95A3-8EFD-66BF8E1D2026}"/>
              </a:ext>
            </a:extLst>
          </p:cNvPr>
          <p:cNvSpPr/>
          <p:nvPr/>
        </p:nvSpPr>
        <p:spPr>
          <a:xfrm rot="2660665">
            <a:off x="8443452" y="2957052"/>
            <a:ext cx="294968" cy="272845"/>
          </a:xfrm>
          <a:prstGeom prst="fram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691F69C8-A15C-73DC-DE25-2CAED4CC8AA9}"/>
              </a:ext>
            </a:extLst>
          </p:cNvPr>
          <p:cNvSpPr/>
          <p:nvPr/>
        </p:nvSpPr>
        <p:spPr>
          <a:xfrm rot="1992449">
            <a:off x="9641346" y="3879722"/>
            <a:ext cx="294968" cy="272845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468281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278712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217299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278712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310585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57096"/>
              </p:ext>
            </p:extLst>
          </p:nvPr>
        </p:nvGraphicFramePr>
        <p:xfrm>
          <a:off x="416261" y="4785504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Tahoe 26.0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4.15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Sequoia 15.7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8.01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2.05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70472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370471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80160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3963" t="3245" b="28014"/>
          <a:stretch>
            <a:fillRect/>
          </a:stretch>
        </p:blipFill>
        <p:spPr>
          <a:xfrm>
            <a:off x="1972853" y="1824291"/>
            <a:ext cx="2988095" cy="1376727"/>
          </a:xfrm>
          <a:prstGeom prst="rect">
            <a:avLst/>
          </a:prstGeom>
        </p:spPr>
      </p:pic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288814" y="1766167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80160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669C28-EB3C-E051-BAF8-95398E8DFABB}"/>
              </a:ext>
            </a:extLst>
          </p:cNvPr>
          <p:cNvCxnSpPr/>
          <p:nvPr/>
        </p:nvCxnSpPr>
        <p:spPr>
          <a:xfrm flipV="1">
            <a:off x="3521850" y="2072989"/>
            <a:ext cx="0" cy="74894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07C36C-7CD0-B991-8D2D-A7C75AB93963}"/>
              </a:ext>
            </a:extLst>
          </p:cNvPr>
          <p:cNvSpPr txBox="1"/>
          <p:nvPr/>
        </p:nvSpPr>
        <p:spPr>
          <a:xfrm>
            <a:off x="2325295" y="3388763"/>
            <a:ext cx="251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6B5"/>
                </a:solidFill>
              </a:rPr>
              <a:t>11 vs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dirty="0">
                <a:solidFill>
                  <a:srgbClr val="00B6B5"/>
                </a:solidFill>
              </a:rPr>
              <a:t> kcal/mol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106BD1-6AD4-9939-2A66-3F713F54CCB6}"/>
              </a:ext>
            </a:extLst>
          </p:cNvPr>
          <p:cNvCxnSpPr>
            <a:cxnSpLocks/>
          </p:cNvCxnSpPr>
          <p:nvPr/>
        </p:nvCxnSpPr>
        <p:spPr>
          <a:xfrm flipV="1">
            <a:off x="1432792" y="2133780"/>
            <a:ext cx="0" cy="2907946"/>
          </a:xfrm>
          <a:prstGeom prst="straightConnector1">
            <a:avLst/>
          </a:prstGeom>
          <a:ln w="19050" cap="flat" cmpd="sng" algn="ctr">
            <a:solidFill>
              <a:srgbClr val="00B6B5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83" y="1459411"/>
            <a:ext cx="11049000" cy="5141174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/>
              <a:t>Jobcontrol</a:t>
            </a:r>
            <a:endParaRPr lang="en-US" sz="1400" dirty="0"/>
          </a:p>
          <a:p>
            <a:r>
              <a:rPr lang="en-US" sz="1400" dirty="0"/>
              <a:t>Signac dependency drop</a:t>
            </a:r>
          </a:p>
          <a:p>
            <a:r>
              <a:rPr lang="en-US" sz="1400" dirty="0"/>
              <a:t>Running </a:t>
            </a:r>
            <a:r>
              <a:rPr lang="en-US" sz="1400" dirty="0" err="1"/>
              <a:t>subjob</a:t>
            </a:r>
            <a:r>
              <a:rPr lang="en-US" sz="1400" dirty="0"/>
              <a:t> monitor</a:t>
            </a:r>
          </a:p>
          <a:p>
            <a:r>
              <a:rPr lang="en-US" sz="1400" dirty="0"/>
              <a:t>Job scheduler submission (</a:t>
            </a:r>
            <a:r>
              <a:rPr lang="en-US" sz="1400" dirty="0" err="1"/>
              <a:t>e.g</a:t>
            </a:r>
            <a:r>
              <a:rPr lang="en-US" sz="1400" dirty="0"/>
              <a:t>, </a:t>
            </a:r>
            <a:r>
              <a:rPr lang="en-US" sz="1400" dirty="0" err="1"/>
              <a:t>slurm</a:t>
            </a:r>
            <a:r>
              <a:rPr lang="en-US" sz="1400" dirty="0"/>
              <a:t>)</a:t>
            </a:r>
          </a:p>
          <a:p>
            <a:r>
              <a:rPr lang="en-US" sz="1400" dirty="0"/>
              <a:t>CPU and GPU resource allocation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Force Field</a:t>
            </a:r>
          </a:p>
          <a:p>
            <a:r>
              <a:rPr lang="en-US" sz="1400" dirty="0"/>
              <a:t>LAMMPS distributed potentials:</a:t>
            </a:r>
          </a:p>
          <a:p>
            <a:pPr lvl="1"/>
            <a:r>
              <a:rPr lang="en-US" sz="1400" dirty="0"/>
              <a:t>Many-body potentials (e.g., EAM, MEAM, </a:t>
            </a:r>
            <a:r>
              <a:rPr lang="en-US" sz="1400" dirty="0" err="1"/>
              <a:t>Tersoff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reactive force field (e.g., REBO, AIREBO, COMB, </a:t>
            </a:r>
            <a:r>
              <a:rPr lang="en-US" sz="1400" dirty="0" err="1"/>
              <a:t>ReaxFF</a:t>
            </a:r>
            <a:r>
              <a:rPr lang="en-US" sz="1400" dirty="0"/>
              <a:t>)</a:t>
            </a:r>
          </a:p>
          <a:p>
            <a:r>
              <a:rPr lang="en-US" sz="1400" dirty="0"/>
              <a:t>Conventional &amp; machine learning interatomic potentials (</a:t>
            </a:r>
            <a:r>
              <a:rPr lang="en-US" sz="1400" dirty="0" err="1"/>
              <a:t>OpenKIM</a:t>
            </a:r>
            <a:r>
              <a:rPr lang="en-US" sz="1400" dirty="0"/>
              <a:t>)</a:t>
            </a:r>
          </a:p>
          <a:p>
            <a:r>
              <a:rPr lang="en-US" sz="1400" dirty="0"/>
              <a:t>Coarse-grained (e.g. MARTINI)</a:t>
            </a:r>
          </a:p>
          <a:p>
            <a:r>
              <a:rPr lang="en-US" sz="1400" dirty="0"/>
              <a:t>Classic all-atom force field (</a:t>
            </a:r>
            <a:r>
              <a:rPr lang="en-US" sz="1400" dirty="0" err="1"/>
              <a:t>e.g</a:t>
            </a:r>
            <a:r>
              <a:rPr lang="en-US" sz="1400" dirty="0"/>
              <a:t>, OPLS)</a:t>
            </a:r>
          </a:p>
          <a:p>
            <a:pPr lvl="1"/>
            <a:r>
              <a:rPr lang="en-US" sz="1400" dirty="0"/>
              <a:t>Structure Generation: supported structures</a:t>
            </a:r>
          </a:p>
          <a:p>
            <a:pPr lvl="1"/>
            <a:r>
              <a:rPr lang="en-US" sz="1400" dirty="0"/>
              <a:t>DFT Calculation: accuracy vs cost</a:t>
            </a:r>
          </a:p>
          <a:p>
            <a:pPr lvl="1"/>
            <a:r>
              <a:rPr lang="en-US" sz="1400" dirty="0"/>
              <a:t>Force Constant Fit: Energy + Formula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Parameters</a:t>
            </a:r>
          </a:p>
          <a:p>
            <a:pPr lvl="1"/>
            <a:r>
              <a:rPr lang="en-US" sz="1400" dirty="0"/>
              <a:t>Typer: Type the atoms by atoms, bonding, and neighbors</a:t>
            </a:r>
          </a:p>
          <a:p>
            <a:pPr lvl="1"/>
            <a:r>
              <a:rPr lang="en-US" sz="1400" dirty="0"/>
              <a:t>Assignment: assign parameters based on the matches</a:t>
            </a:r>
          </a:p>
          <a:p>
            <a:pPr marL="0" indent="0">
              <a:buNone/>
            </a:pPr>
            <a:r>
              <a:rPr lang="en-US" sz="1600" dirty="0"/>
              <a:t>Density Functional Theory</a:t>
            </a:r>
          </a:p>
          <a:p>
            <a:r>
              <a:rPr lang="en-US" sz="1400" dirty="0"/>
              <a:t>DFT deployment</a:t>
            </a:r>
          </a:p>
          <a:p>
            <a:r>
              <a:rPr lang="en-US" sz="1400" dirty="0"/>
              <a:t>Builder and analyzer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Lattice Dynamics</a:t>
            </a:r>
          </a:p>
          <a:p>
            <a:r>
              <a:rPr lang="en-US" sz="1400" dirty="0"/>
              <a:t>Force from DFT calculation</a:t>
            </a:r>
          </a:p>
          <a:p>
            <a:r>
              <a:rPr lang="en-US" sz="1400" dirty="0"/>
              <a:t>Lattice thermal conductivity</a:t>
            </a:r>
          </a:p>
          <a:p>
            <a:r>
              <a:rPr lang="en-US" sz="1400" dirty="0"/>
              <a:t>Density of states</a:t>
            </a:r>
          </a:p>
          <a:p>
            <a:r>
              <a:rPr lang="en-US" sz="1400" dirty="0"/>
              <a:t>Low dimensional materials</a:t>
            </a:r>
          </a:p>
          <a:p>
            <a:r>
              <a:rPr lang="en-US" sz="1400" dirty="0"/>
              <a:t>K-path finder and visualizer (e.g., </a:t>
            </a:r>
            <a:r>
              <a:rPr lang="en-US" sz="1400" dirty="0" err="1"/>
              <a:t>SeeK</a:t>
            </a:r>
            <a:r>
              <a:rPr lang="en-US" sz="1400" dirty="0"/>
              <a:t>-path)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Application</a:t>
            </a:r>
            <a:endParaRPr lang="en-US" sz="1400" dirty="0"/>
          </a:p>
          <a:p>
            <a:r>
              <a:rPr lang="en-US" sz="1400" dirty="0"/>
              <a:t>Structure: Reader subclasses Struct</a:t>
            </a:r>
          </a:p>
          <a:p>
            <a:r>
              <a:rPr lang="en-US" sz="1400" dirty="0"/>
              <a:t>Polymer: branching, ladder, faster grow method</a:t>
            </a:r>
          </a:p>
          <a:p>
            <a:r>
              <a:rPr lang="en-US" sz="1400" dirty="0"/>
              <a:t>Crystal: build from space group, larger database</a:t>
            </a:r>
          </a:p>
          <a:p>
            <a:r>
              <a:rPr lang="en-US" sz="1400" dirty="0"/>
              <a:t>Property: dielectric constant, viscosity, elastic constant, solubility, and thermal conductivity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E727-57EA-226F-8178-C1164FBE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FEB5-464C-F2D7-12C7-8FF31452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48109" cy="4351338"/>
          </a:xfrm>
        </p:spPr>
        <p:txBody>
          <a:bodyPr>
            <a:noAutofit/>
          </a:bodyPr>
          <a:lstStyle/>
          <a:p>
            <a:r>
              <a:rPr lang="en-US" sz="2200" dirty="0"/>
              <a:t>Simple and Fast Installation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9 min on a new machine by two clicks</a:t>
            </a:r>
          </a:p>
          <a:p>
            <a:r>
              <a:rPr lang="en-US" sz="2200" dirty="0"/>
              <a:t>Predictable Development Environment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POSIX, DEBUG, CPU, etc.</a:t>
            </a:r>
          </a:p>
          <a:p>
            <a:r>
              <a:rPr lang="en-US" sz="2200" dirty="0"/>
              <a:t>Well-Designed Architecture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225 classes, 31 standalone functions</a:t>
            </a:r>
          </a:p>
          <a:p>
            <a:r>
              <a:rPr lang="en-US" sz="2200" dirty="0"/>
              <a:t>100% coverage Unit Tests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1924 in 50s</a:t>
            </a:r>
          </a:p>
          <a:p>
            <a:r>
              <a:rPr lang="en-US" sz="2200" dirty="0"/>
              <a:t>Fast Amorphous Builder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100 million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(20 min), 20,000 (−CH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−)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(22h, 0.5 g/cm</a:t>
            </a:r>
            <a:r>
              <a:rPr lang="en-US" sz="2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  <a:p>
            <a:r>
              <a:rPr lang="en-US" sz="2200" dirty="0"/>
              <a:t>Efficient Trajectory Analysis</a:t>
            </a:r>
            <a:r>
              <a:rPr lang="en-US" sz="2400" dirty="0"/>
              <a:t>*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density (2s), RDF (6 min), MSD (3 min), 200 MB memory</a:t>
            </a:r>
          </a:p>
          <a:p>
            <a:r>
              <a:rPr lang="en-US" sz="2200" dirty="0"/>
              <a:t>Robust Relaxation Protocol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methane (gas), water (liquid), and argon (solid) </a:t>
            </a:r>
          </a:p>
          <a:p>
            <a:r>
              <a:rPr lang="en-US" sz="2200" dirty="0"/>
              <a:t>Various Properties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diffusion coefficient, energy hypersurface, phonon dispersion,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D37A-43F2-B5EF-E267-C46E0AB7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F402-B69C-9240-AB73-F4539A2065C4}"/>
              </a:ext>
            </a:extLst>
          </p:cNvPr>
          <p:cNvSpPr txBox="1"/>
          <p:nvPr/>
        </p:nvSpPr>
        <p:spPr>
          <a:xfrm>
            <a:off x="838202" y="6081991"/>
            <a:ext cx="6097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*25,000 frames x 600 atoms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8970-A6C0-7496-C36C-C4EC43FA979E}"/>
              </a:ext>
            </a:extLst>
          </p:cNvPr>
          <p:cNvSpPr txBox="1"/>
          <p:nvPr/>
        </p:nvSpPr>
        <p:spPr>
          <a:xfrm>
            <a:off x="6570617" y="5661878"/>
            <a:ext cx="2968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4538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67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06800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-CPU INT [INT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80235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run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calculations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register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Aggregator: collect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 status: off, serial, parallel,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the (sub)jobs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09197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External </a:t>
                      </a:r>
                      <a:r>
                        <a:rPr lang="en-US" u="sng" dirty="0"/>
                        <a:t>codebases</a:t>
                      </a:r>
                      <a:r>
                        <a:rPr lang="en-US" dirty="0"/>
                        <a:t>, 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Serialization and parallelization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528856" y="2357801"/>
            <a:ext cx="2725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924452" y="3237180"/>
            <a:ext cx="3403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</a:t>
            </a: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350235" y="4381226"/>
            <a:ext cx="1275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7030A0"/>
                </a:solidFill>
              </a:rPr>
              <a:t>Jobcontrol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685211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38928" y="3802740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491414" y="4054104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10143745" y="2777250"/>
            <a:ext cx="1158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97AB2E-5C0A-24CB-5399-9F689CA8D853}"/>
              </a:ext>
            </a:extLst>
          </p:cNvPr>
          <p:cNvSpPr txBox="1">
            <a:spLocks/>
          </p:cNvSpPr>
          <p:nvPr/>
        </p:nvSpPr>
        <p:spPr>
          <a:xfrm>
            <a:off x="838200" y="98907"/>
            <a:ext cx="2985306" cy="81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7F62-19D1-B935-848A-2DB2132240FC}"/>
              </a:ext>
            </a:extLst>
          </p:cNvPr>
          <p:cNvSpPr txBox="1"/>
          <p:nvPr/>
        </p:nvSpPr>
        <p:spPr>
          <a:xfrm>
            <a:off x="5364274" y="2656614"/>
            <a:ext cx="1316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Force Field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4C9DB-7677-9DD6-DED3-E2140C3EB0D6}"/>
              </a:ext>
            </a:extLst>
          </p:cNvPr>
          <p:cNvSpPr/>
          <p:nvPr/>
        </p:nvSpPr>
        <p:spPr>
          <a:xfrm>
            <a:off x="5376466" y="3361492"/>
            <a:ext cx="14390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Conformer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06023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47167" y="2934908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0751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47287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323"/>
            <a:ext cx="1534130" cy="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835394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molecule builder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    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59579" y="2656799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8330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642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778100" y="2333208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740558" y="1695880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600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93217"/>
              </p:ext>
            </p:extLst>
          </p:nvPr>
        </p:nvGraphicFramePr>
        <p:xfrm>
          <a:off x="404453" y="2438509"/>
          <a:ext cx="11364755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990">
                  <a:extLst>
                    <a:ext uri="{9D8B030D-6E8A-4147-A177-3AD203B41FA5}">
                      <a16:colId xmlns:a16="http://schemas.microsoft.com/office/drawing/2014/main" val="751296074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836295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3699388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3407879">
                  <a:extLst>
                    <a:ext uri="{9D8B030D-6E8A-4147-A177-3AD203B41FA5}">
                      <a16:colId xmlns:a16="http://schemas.microsoft.com/office/drawing/2014/main" val="35239699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Bug free when parameterizing code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Functions and methods</a:t>
                      </a:r>
                      <a:r>
                        <a:rPr lang="en-US" sz="1400" dirty="0"/>
                        <a:t> are operating as expected.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expected behavior when combining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/>
                        <a:t>Scripts</a:t>
                      </a:r>
                      <a:r>
                        <a:rPr lang="en-US" sz="1400" dirty="0"/>
                        <a:t> run without tracebacks and yield reproducible results.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resource efficiency on scaling up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Bottleneck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identification and nullification for speed, responsiveness and stability.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correctness,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accuracy, and </a:t>
                      </a:r>
                      <a:r>
                        <a:rPr lang="en-US" sz="1400" dirty="0"/>
                        <a:t>repeatability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Physical meaning</a:t>
                      </a:r>
                      <a:r>
                        <a:rPr lang="en-US" sz="1400" dirty="0"/>
                        <a:t> and standard deviation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45594"/>
              </p:ext>
            </p:extLst>
          </p:nvPr>
        </p:nvGraphicFramePr>
        <p:xfrm>
          <a:off x="9213709" y="431123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9934922" y="1408187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EA3AE-5D37-B454-092C-58BD613C06AC}"/>
              </a:ext>
            </a:extLst>
          </p:cNvPr>
          <p:cNvSpPr txBox="1"/>
          <p:nvPr/>
        </p:nvSpPr>
        <p:spPr>
          <a:xfrm>
            <a:off x="422793" y="6070785"/>
            <a:ext cx="485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allows the </a:t>
            </a:r>
            <a:r>
              <a:rPr lang="en-US" sz="1400" dirty="0" err="1"/>
              <a:t>nemd</a:t>
            </a:r>
            <a:r>
              <a:rPr lang="en-US" sz="1400" dirty="0"/>
              <a:t>_*test to run in any directory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116966"/>
              </p:ext>
            </p:extLst>
          </p:nvPr>
        </p:nvGraphicFramePr>
        <p:xfrm>
          <a:off x="361233" y="3581775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1752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15.48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129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6.59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4.18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0.0136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154316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567848"/>
              </p:ext>
            </p:extLst>
          </p:nvPr>
        </p:nvGraphicFramePr>
        <p:xfrm>
          <a:off x="6301520" y="2283356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6142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60780"/>
              </p:ext>
            </p:extLst>
          </p:nvPr>
        </p:nvGraphicFramePr>
        <p:xfrm>
          <a:off x="287092" y="2359187"/>
          <a:ext cx="5734767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</a:rPr>
                        <a:t> all tests in parallel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88181"/>
              </p:ext>
            </p:extLst>
          </p:nvPr>
        </p:nvGraphicFramePr>
        <p:xfrm>
          <a:off x="6301520" y="1063773"/>
          <a:ext cx="5305333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95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882538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152678"/>
            <a:ext cx="4195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platform-incompatible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15865</TotalTime>
  <Words>7531</Words>
  <Application>Microsoft Macintosh PowerPoint</Application>
  <PresentationFormat>Widescreen</PresentationFormat>
  <Paragraphs>1229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NEMD</vt:lpstr>
      <vt:lpstr>PowerPoint Presentation</vt:lpstr>
      <vt:lpstr>Architecture</vt:lpstr>
      <vt:lpstr>Environmental Configuration</vt:lpstr>
      <vt:lpstr>Testing</vt:lpstr>
      <vt:lpstr>Unit Testing</vt:lpstr>
      <vt:lpstr>test_workflow.py</vt:lpstr>
      <vt:lpstr>Integration Test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Roadmap</vt:lpstr>
      <vt:lpstr>Conclusion</vt:lpstr>
      <vt:lpstr>PowerPoint Presentation</vt:lpstr>
      <vt:lpstr>setup.py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862</cp:revision>
  <dcterms:created xsi:type="dcterms:W3CDTF">2024-07-22T15:38:28Z</dcterms:created>
  <dcterms:modified xsi:type="dcterms:W3CDTF">2025-09-29T17:45:11Z</dcterms:modified>
</cp:coreProperties>
</file>